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5"/>
    <p:restoredTop sz="85211"/>
  </p:normalViewPr>
  <p:slideViewPr>
    <p:cSldViewPr snapToGrid="0" snapToObjects="1">
      <p:cViewPr>
        <p:scale>
          <a:sx n="71" d="100"/>
          <a:sy n="71" d="100"/>
        </p:scale>
        <p:origin x="2416"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5/7/23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Kian Mohseni</a:t>
            </a:r>
          </a:p>
          <a:p>
            <a:r>
              <a:rPr lang="en-US" dirty="0">
                <a:solidFill>
                  <a:schemeClr val="bg2"/>
                </a:solidFill>
                <a:latin typeface="Abadi" panose="020B0604020104020204" pitchFamily="34" charset="0"/>
                <a:ea typeface="SF Pro" pitchFamily="2" charset="0"/>
                <a:cs typeface="SF Pro" pitchFamily="2" charset="0"/>
              </a:rPr>
              <a:t>May 21,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5153632" cy="4351338"/>
          </a:xfrm>
          <a:prstGeom prst="rect">
            <a:avLst/>
          </a:prstGeom>
        </p:spPr>
        <p:txBody>
          <a:bodyPr/>
          <a:lstStyle/>
          <a:p>
            <a:r>
              <a:rPr lang="en-US" sz="2200" dirty="0">
                <a:solidFill>
                  <a:schemeClr val="accent3">
                    <a:lumMod val="25000"/>
                  </a:schemeClr>
                </a:solidFill>
                <a:latin typeface="Arial" panose="020B0604020202020204" pitchFamily="34" charset="0"/>
                <a:cs typeface="Arial" panose="020B0604020202020204" pitchFamily="34" charset="0"/>
              </a:rPr>
              <a:t>Exploratory data analysis was used to determine the training labels.</a:t>
            </a:r>
          </a:p>
          <a:p>
            <a:r>
              <a:rPr lang="en-US" sz="2200" dirty="0">
                <a:solidFill>
                  <a:schemeClr val="accent3">
                    <a:lumMod val="25000"/>
                  </a:schemeClr>
                </a:solidFill>
                <a:latin typeface="Arial" panose="020B0604020202020204" pitchFamily="34" charset="0"/>
                <a:cs typeface="Arial" panose="020B0604020202020204" pitchFamily="34" charset="0"/>
              </a:rPr>
              <a:t>The number of launches at each site and number of each orbit were calculated</a:t>
            </a:r>
          </a:p>
          <a:p>
            <a:r>
              <a:rPr lang="en-US" sz="2200" dirty="0">
                <a:solidFill>
                  <a:schemeClr val="accent3">
                    <a:lumMod val="25000"/>
                  </a:schemeClr>
                </a:solidFill>
                <a:latin typeface="Arial" panose="020B0604020202020204" pitchFamily="34" charset="0"/>
                <a:cs typeface="Arial" panose="020B0604020202020204" pitchFamily="34" charset="0"/>
              </a:rPr>
              <a:t>From the outcome column in the data, we created a landing outcome label and exported the results to a csv</a:t>
            </a:r>
          </a:p>
          <a:p>
            <a:r>
              <a:rPr lang="en-US" sz="2200" dirty="0">
                <a:latin typeface="Arial" panose="020B0604020202020204" pitchFamily="34" charset="0"/>
                <a:cs typeface="Arial" panose="020B0604020202020204" pitchFamily="34" charset="0"/>
              </a:rPr>
              <a:t>The link to my notebook is </a:t>
            </a:r>
            <a:r>
              <a:rPr lang="en-US" sz="2200" dirty="0">
                <a:solidFill>
                  <a:schemeClr val="accent1"/>
                </a:solidFill>
                <a:latin typeface="Arial" panose="020B0604020202020204" pitchFamily="34" charset="0"/>
                <a:cs typeface="Arial" panose="020B0604020202020204" pitchFamily="34" charset="0"/>
              </a:rPr>
              <a:t>https://</a:t>
            </a:r>
            <a:r>
              <a:rPr lang="en-US" sz="2200" dirty="0" err="1">
                <a:solidFill>
                  <a:schemeClr val="accent1"/>
                </a:solidFill>
                <a:latin typeface="Arial" panose="020B0604020202020204" pitchFamily="34" charset="0"/>
                <a:cs typeface="Arial" panose="020B0604020202020204" pitchFamily="34" charset="0"/>
              </a:rPr>
              <a:t>github.com</a:t>
            </a:r>
            <a:r>
              <a:rPr lang="en-US" sz="2200" dirty="0">
                <a:solidFill>
                  <a:schemeClr val="accent1"/>
                </a:solidFill>
                <a:latin typeface="Arial" panose="020B0604020202020204" pitchFamily="34" charset="0"/>
                <a:cs typeface="Arial" panose="020B0604020202020204" pitchFamily="34" charset="0"/>
              </a:rPr>
              <a:t>/</a:t>
            </a:r>
            <a:r>
              <a:rPr lang="en-US" sz="2200" dirty="0" err="1">
                <a:solidFill>
                  <a:schemeClr val="accent1"/>
                </a:solidFill>
                <a:latin typeface="Arial" panose="020B0604020202020204" pitchFamily="34" charset="0"/>
                <a:cs typeface="Arial" panose="020B0604020202020204" pitchFamily="34" charset="0"/>
              </a:rPr>
              <a:t>kianmessi</a:t>
            </a:r>
            <a:r>
              <a:rPr lang="en-US" sz="2200" dirty="0">
                <a:solidFill>
                  <a:schemeClr val="accent1"/>
                </a:solidFill>
                <a:latin typeface="Arial" panose="020B0604020202020204" pitchFamily="34" charset="0"/>
                <a:cs typeface="Arial" panose="020B0604020202020204" pitchFamily="34" charset="0"/>
              </a:rPr>
              <a:t>/SpaceX/blob/main/IBM-DS0321EN-SkillsNetwork_labs_module_1_L3_labs-jupyter-spacex-data_wrangling_jupyterlite.jupyterlite.ipynb</a:t>
            </a:r>
          </a:p>
          <a:p>
            <a:endParaRPr lang="en-US" sz="2200" dirty="0">
              <a:latin typeface="Arial" panose="020B0604020202020204" pitchFamily="34" charset="0"/>
              <a:cs typeface="Arial" panose="020B0604020202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2ED759A1-6C28-774E-9AE1-D75E7282F4B6}"/>
              </a:ext>
            </a:extLst>
          </p:cNvPr>
          <p:cNvPicPr>
            <a:picLocks noChangeAspect="1"/>
          </p:cNvPicPr>
          <p:nvPr/>
        </p:nvPicPr>
        <p:blipFill>
          <a:blip r:embed="rId3"/>
          <a:stretch>
            <a:fillRect/>
          </a:stretch>
        </p:blipFill>
        <p:spPr>
          <a:xfrm>
            <a:off x="6268358" y="1563373"/>
            <a:ext cx="5476387" cy="435133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8096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explored the data by visualizing the landing outcome success rate over the lats 10 years and the compared the success rates of each orbit type.</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my notebook is </a:t>
            </a:r>
            <a:r>
              <a:rPr lang="en-US" sz="2200" dirty="0">
                <a:solidFill>
                  <a:schemeClr val="accent1"/>
                </a:solidFill>
                <a:latin typeface="Arial" panose="020B0604020202020204" pitchFamily="34" charset="0"/>
                <a:cs typeface="Arial" panose="020B0604020202020204" pitchFamily="34" charset="0"/>
              </a:rPr>
              <a:t>https://</a:t>
            </a:r>
            <a:r>
              <a:rPr lang="en-US" sz="2200" dirty="0" err="1">
                <a:solidFill>
                  <a:schemeClr val="accent1"/>
                </a:solidFill>
                <a:latin typeface="Arial" panose="020B0604020202020204" pitchFamily="34" charset="0"/>
                <a:cs typeface="Arial" panose="020B0604020202020204" pitchFamily="34" charset="0"/>
              </a:rPr>
              <a:t>github.com</a:t>
            </a:r>
            <a:r>
              <a:rPr lang="en-US" sz="2200" dirty="0">
                <a:solidFill>
                  <a:schemeClr val="accent1"/>
                </a:solidFill>
                <a:latin typeface="Arial" panose="020B0604020202020204" pitchFamily="34" charset="0"/>
                <a:cs typeface="Arial" panose="020B0604020202020204" pitchFamily="34" charset="0"/>
              </a:rPr>
              <a:t>/</a:t>
            </a:r>
            <a:r>
              <a:rPr lang="en-US" sz="2200" dirty="0" err="1">
                <a:solidFill>
                  <a:schemeClr val="accent1"/>
                </a:solidFill>
                <a:latin typeface="Arial" panose="020B0604020202020204" pitchFamily="34" charset="0"/>
                <a:cs typeface="Arial" panose="020B0604020202020204" pitchFamily="34" charset="0"/>
              </a:rPr>
              <a:t>kianmessi</a:t>
            </a:r>
            <a:r>
              <a:rPr lang="en-US" sz="2200" dirty="0">
                <a:solidFill>
                  <a:schemeClr val="accent1"/>
                </a:solidFill>
                <a:latin typeface="Arial" panose="020B0604020202020204" pitchFamily="34" charset="0"/>
                <a:cs typeface="Arial" panose="020B0604020202020204" pitchFamily="34" charset="0"/>
              </a:rPr>
              <a:t>/SpaceX/blob/main/IBM-DS0321EN-SkillsNetwork_labs_module_2_jupyter-labs-eda-dataviz.ipynb.jupyterlite.ipynb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62D849B0-7BC8-4841-A71B-5EAFA8632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05" y="3775762"/>
            <a:ext cx="5146495" cy="26514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56221E-83CF-934A-9AC6-A3AE08737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819" y="3757455"/>
            <a:ext cx="5146495" cy="2669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following SQL queries were executed to apply EDA on the data:</a:t>
            </a:r>
          </a:p>
          <a:p>
            <a:pPr lvl="1">
              <a:lnSpc>
                <a:spcPct val="100000"/>
              </a:lnSpc>
              <a:spcBef>
                <a:spcPts val="1400"/>
              </a:spcBef>
              <a:buFontTx/>
              <a:buChar char="-"/>
            </a:pPr>
            <a:r>
              <a:rPr lang="en-US" sz="2200" dirty="0">
                <a:solidFill>
                  <a:schemeClr val="bg2">
                    <a:lumMod val="50000"/>
                  </a:schemeClr>
                </a:solidFill>
                <a:latin typeface="Arial" panose="020B0604020202020204" pitchFamily="34" charset="0"/>
                <a:cs typeface="Arial" panose="020B0604020202020204" pitchFamily="34" charset="0"/>
              </a:rPr>
              <a:t>The failed landing outcomes in drone ship, their booster version and launch site names</a:t>
            </a:r>
          </a:p>
          <a:p>
            <a:pPr lvl="1">
              <a:lnSpc>
                <a:spcPct val="100000"/>
              </a:lnSpc>
              <a:spcBef>
                <a:spcPts val="1400"/>
              </a:spcBef>
              <a:buFontTx/>
              <a:buChar char="-"/>
            </a:pPr>
            <a:r>
              <a:rPr lang="en-US" sz="2200" dirty="0">
                <a:solidFill>
                  <a:schemeClr val="bg2">
                    <a:lumMod val="50000"/>
                  </a:schemeClr>
                </a:solidFill>
                <a:latin typeface="Arial" panose="020B0604020202020204" pitchFamily="34" charset="0"/>
                <a:cs typeface="Arial" panose="020B0604020202020204" pitchFamily="34" charset="0"/>
              </a:rPr>
              <a:t>The names of unique launch sites in the space mission</a:t>
            </a:r>
          </a:p>
          <a:p>
            <a:pPr lvl="1">
              <a:lnSpc>
                <a:spcPct val="100000"/>
              </a:lnSpc>
              <a:spcBef>
                <a:spcPts val="1400"/>
              </a:spcBef>
              <a:buFontTx/>
              <a:buChar char="-"/>
            </a:pPr>
            <a:r>
              <a:rPr lang="en-US" sz="2200" dirty="0">
                <a:solidFill>
                  <a:schemeClr val="bg2">
                    <a:lumMod val="50000"/>
                  </a:schemeClr>
                </a:solidFill>
                <a:latin typeface="Arial" panose="020B0604020202020204" pitchFamily="34" charset="0"/>
                <a:cs typeface="Arial" panose="020B0604020202020204" pitchFamily="34" charset="0"/>
              </a:rPr>
              <a:t>The total payload mass carried by boosters launched by NASA (CRS)</a:t>
            </a:r>
          </a:p>
          <a:p>
            <a:pPr lvl="1">
              <a:lnSpc>
                <a:spcPct val="100000"/>
              </a:lnSpc>
              <a:spcBef>
                <a:spcPts val="1400"/>
              </a:spcBef>
              <a:buFontTx/>
              <a:buChar char="-"/>
            </a:pPr>
            <a:r>
              <a:rPr lang="en-US" sz="2200" dirty="0">
                <a:solidFill>
                  <a:schemeClr val="bg2">
                    <a:lumMod val="50000"/>
                  </a:schemeClr>
                </a:solidFill>
                <a:latin typeface="Arial" panose="020B0604020202020204" pitchFamily="34" charset="0"/>
                <a:cs typeface="Arial" panose="020B0604020202020204" pitchFamily="34" charset="0"/>
              </a:rPr>
              <a:t>The total number of successful and failure mission outcomes</a:t>
            </a:r>
          </a:p>
          <a:p>
            <a:pPr lvl="1">
              <a:lnSpc>
                <a:spcPct val="100000"/>
              </a:lnSpc>
              <a:spcBef>
                <a:spcPts val="1400"/>
              </a:spcBef>
              <a:buFontTx/>
              <a:buChar char="-"/>
            </a:pPr>
            <a:r>
              <a:rPr lang="en-US" sz="2200" dirty="0">
                <a:solidFill>
                  <a:schemeClr val="bg2">
                    <a:lumMod val="50000"/>
                  </a:schemeClr>
                </a:solidFill>
                <a:latin typeface="Arial" panose="020B0604020202020204" pitchFamily="34" charset="0"/>
                <a:cs typeface="Arial" panose="020B0604020202020204" pitchFamily="34" charset="0"/>
              </a:rPr>
              <a:t>The average payload mass carried by booster version F9 v1.1</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my notebook is </a:t>
            </a:r>
            <a:r>
              <a:rPr lang="en-US" sz="2200" dirty="0">
                <a:solidFill>
                  <a:schemeClr val="accent1"/>
                </a:solidFill>
                <a:latin typeface="Arial" panose="020B0604020202020204" pitchFamily="34" charset="0"/>
                <a:cs typeface="Arial" panose="020B0604020202020204" pitchFamily="34" charset="0"/>
              </a:rPr>
              <a:t>https://</a:t>
            </a:r>
            <a:r>
              <a:rPr lang="en-US" sz="2200" dirty="0" err="1">
                <a:solidFill>
                  <a:schemeClr val="accent1"/>
                </a:solidFill>
                <a:latin typeface="Arial" panose="020B0604020202020204" pitchFamily="34" charset="0"/>
                <a:cs typeface="Arial" panose="020B0604020202020204" pitchFamily="34" charset="0"/>
              </a:rPr>
              <a:t>github.com</a:t>
            </a:r>
            <a:r>
              <a:rPr lang="en-US" sz="2200" dirty="0">
                <a:solidFill>
                  <a:schemeClr val="accent1"/>
                </a:solidFill>
                <a:latin typeface="Arial" panose="020B0604020202020204" pitchFamily="34" charset="0"/>
                <a:cs typeface="Arial" panose="020B0604020202020204" pitchFamily="34" charset="0"/>
              </a:rPr>
              <a:t>/</a:t>
            </a:r>
            <a:r>
              <a:rPr lang="en-US" sz="2200" dirty="0" err="1">
                <a:solidFill>
                  <a:schemeClr val="accent1"/>
                </a:solidFill>
                <a:latin typeface="Arial" panose="020B0604020202020204" pitchFamily="34" charset="0"/>
                <a:cs typeface="Arial" panose="020B0604020202020204" pitchFamily="34" charset="0"/>
              </a:rPr>
              <a:t>kianmessi</a:t>
            </a:r>
            <a:r>
              <a:rPr lang="en-US" sz="2200" dirty="0">
                <a:solidFill>
                  <a:schemeClr val="accent1"/>
                </a:solidFill>
                <a:latin typeface="Arial" panose="020B0604020202020204" pitchFamily="34" charset="0"/>
                <a:cs typeface="Arial" panose="020B0604020202020204" pitchFamily="34" charset="0"/>
              </a:rPr>
              <a:t>/SpaceX/blob/main/</a:t>
            </a:r>
            <a:r>
              <a:rPr lang="en-US" sz="2200" dirty="0" err="1">
                <a:solidFill>
                  <a:schemeClr val="accent1"/>
                </a:solidFill>
                <a:latin typeface="Arial" panose="020B0604020202020204" pitchFamily="34" charset="0"/>
                <a:cs typeface="Arial" panose="020B0604020202020204" pitchFamily="34" charset="0"/>
              </a:rPr>
              <a:t>jupyter</a:t>
            </a:r>
            <a:r>
              <a:rPr lang="en-US" sz="2200" dirty="0">
                <a:solidFill>
                  <a:schemeClr val="accent1"/>
                </a:solidFill>
                <a:latin typeface="Arial" panose="020B0604020202020204" pitchFamily="34" charset="0"/>
                <a:cs typeface="Arial" panose="020B0604020202020204" pitchFamily="34" charset="0"/>
              </a:rPr>
              <a:t>-labs-</a:t>
            </a:r>
            <a:r>
              <a:rPr lang="en-US" sz="2200" dirty="0" err="1">
                <a:solidFill>
                  <a:schemeClr val="accent1"/>
                </a:solidFill>
                <a:latin typeface="Arial" panose="020B0604020202020204" pitchFamily="34" charset="0"/>
                <a:cs typeface="Arial" panose="020B0604020202020204" pitchFamily="34" charset="0"/>
              </a:rPr>
              <a:t>eda</a:t>
            </a:r>
            <a:r>
              <a:rPr lang="en-US" sz="2200" dirty="0">
                <a:solidFill>
                  <a:schemeClr val="accent1"/>
                </a:solidFill>
                <a:latin typeface="Arial" panose="020B0604020202020204" pitchFamily="34" charset="0"/>
                <a:cs typeface="Arial" panose="020B0604020202020204" pitchFamily="34" charset="0"/>
              </a:rPr>
              <a:t>-</a:t>
            </a:r>
            <a:r>
              <a:rPr lang="en-US" sz="2200" dirty="0" err="1">
                <a:solidFill>
                  <a:schemeClr val="accent1"/>
                </a:solidFill>
                <a:latin typeface="Arial" panose="020B0604020202020204" pitchFamily="34" charset="0"/>
                <a:cs typeface="Arial" panose="020B0604020202020204" pitchFamily="34" charset="0"/>
              </a:rPr>
              <a:t>sql-coursera_sqllite.ipynb</a:t>
            </a:r>
            <a:endParaRPr lang="en-US" sz="2200" dirty="0">
              <a:solidFill>
                <a:schemeClr val="accent1"/>
              </a:solidFill>
              <a:latin typeface="Arial" panose="020B0604020202020204" pitchFamily="34" charset="0"/>
              <a:cs typeface="Arial" panose="020B0604020202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1875054"/>
            <a:ext cx="1098522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Using the color-labeled marker clusters, we identified which launch sites have relatively high success rate (green being success and red being failure). </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calculated the distances between a launch site and its proximities, such as urban cities, highways, coastlines, etc</a:t>
            </a:r>
            <a:r>
              <a:rPr lang="en-US" sz="1800" dirty="0">
                <a:solidFill>
                  <a:schemeClr val="bg2">
                    <a:lumMod val="50000"/>
                  </a:schemeClr>
                </a:solidFill>
                <a:latin typeface="Arial" panose="020B0604020202020204" pitchFamily="34" charset="0"/>
                <a:cs typeface="Arial" panose="020B0604020202020204" pitchFamily="34" charset="0"/>
              </a:rPr>
              <a:t>.</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my notebook is </a:t>
            </a:r>
            <a:r>
              <a:rPr lang="en-US" sz="2200" dirty="0">
                <a:solidFill>
                  <a:schemeClr val="accent1"/>
                </a:solidFill>
                <a:latin typeface="Arial" panose="020B0604020202020204" pitchFamily="34" charset="0"/>
                <a:cs typeface="Arial" panose="020B0604020202020204" pitchFamily="34" charset="0"/>
              </a:rPr>
              <a:t>https://</a:t>
            </a:r>
            <a:r>
              <a:rPr lang="en-US" sz="2200" dirty="0" err="1">
                <a:solidFill>
                  <a:schemeClr val="accent1"/>
                </a:solidFill>
                <a:latin typeface="Arial" panose="020B0604020202020204" pitchFamily="34" charset="0"/>
                <a:cs typeface="Arial" panose="020B0604020202020204" pitchFamily="34" charset="0"/>
              </a:rPr>
              <a:t>github.com</a:t>
            </a:r>
            <a:r>
              <a:rPr lang="en-US" sz="2200" dirty="0">
                <a:solidFill>
                  <a:schemeClr val="accent1"/>
                </a:solidFill>
                <a:latin typeface="Arial" panose="020B0604020202020204" pitchFamily="34" charset="0"/>
                <a:cs typeface="Arial" panose="020B0604020202020204" pitchFamily="34" charset="0"/>
              </a:rPr>
              <a:t>/</a:t>
            </a:r>
            <a:r>
              <a:rPr lang="en-US" sz="2200" dirty="0" err="1">
                <a:solidFill>
                  <a:schemeClr val="accent1"/>
                </a:solidFill>
                <a:latin typeface="Arial" panose="020B0604020202020204" pitchFamily="34" charset="0"/>
                <a:cs typeface="Arial" panose="020B0604020202020204" pitchFamily="34" charset="0"/>
              </a:rPr>
              <a:t>kianmessi</a:t>
            </a:r>
            <a:r>
              <a:rPr lang="en-US" sz="2200" dirty="0">
                <a:solidFill>
                  <a:schemeClr val="accent1"/>
                </a:solidFill>
                <a:latin typeface="Arial" panose="020B0604020202020204" pitchFamily="34" charset="0"/>
                <a:cs typeface="Arial" panose="020B0604020202020204" pitchFamily="34" charset="0"/>
              </a:rPr>
              <a:t>/SpaceX/blob/main/IBM-DS0321EN-SkillsNetwork_labs_module_3_lab_jupyter_launch_site_location.jupyterlite.ipynb</a:t>
            </a:r>
          </a:p>
          <a:p>
            <a:endParaRPr lang="en-US" dirty="0">
              <a:solidFill>
                <a:schemeClr val="accent1"/>
              </a:solidFill>
              <a:latin typeface="Arial" panose="020B0604020202020204" pitchFamily="34" charset="0"/>
              <a:cs typeface="Arial" panose="020B0604020202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93384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Pie charts were used to display the total number of launches from each site.</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Scatter plots show the relationship between landing outcome and payload mass for each launch instance.</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We built our model by loading our data into a </a:t>
            </a:r>
            <a:r>
              <a:rPr lang="en-US" sz="2400" dirty="0" err="1">
                <a:solidFill>
                  <a:schemeClr val="accent3">
                    <a:lumMod val="25000"/>
                  </a:schemeClr>
                </a:solidFill>
                <a:latin typeface="Arial" panose="020B0604020202020204" pitchFamily="34" charset="0"/>
                <a:cs typeface="Arial" panose="020B0604020202020204" pitchFamily="34" charset="0"/>
              </a:rPr>
              <a:t>dataframe</a:t>
            </a:r>
            <a:r>
              <a:rPr lang="en-US" sz="2400" dirty="0">
                <a:solidFill>
                  <a:schemeClr val="accent3">
                    <a:lumMod val="25000"/>
                  </a:schemeClr>
                </a:solidFill>
                <a:latin typeface="Arial" panose="020B0604020202020204" pitchFamily="34" charset="0"/>
                <a:cs typeface="Arial" panose="020B0604020202020204" pitchFamily="34" charset="0"/>
              </a:rPr>
              <a:t>, transforming the data, splitting the data into training and test sets, set our machine learning algorithms and parameters to </a:t>
            </a:r>
            <a:r>
              <a:rPr lang="en-US" sz="2400" dirty="0" err="1">
                <a:solidFill>
                  <a:schemeClr val="accent3">
                    <a:lumMod val="25000"/>
                  </a:schemeClr>
                </a:solidFill>
                <a:latin typeface="Arial" panose="020B0604020202020204" pitchFamily="34" charset="0"/>
                <a:cs typeface="Arial" panose="020B0604020202020204" pitchFamily="34" charset="0"/>
              </a:rPr>
              <a:t>GridSearchCV</a:t>
            </a:r>
            <a:r>
              <a:rPr lang="en-US" sz="2400" dirty="0">
                <a:solidFill>
                  <a:schemeClr val="accent3">
                    <a:lumMod val="25000"/>
                  </a:schemeClr>
                </a:solidFill>
                <a:latin typeface="Arial" panose="020B0604020202020204" pitchFamily="34" charset="0"/>
                <a:cs typeface="Arial" panose="020B0604020202020204" pitchFamily="34" charset="0"/>
              </a:rPr>
              <a:t>, and fit our data sets to the objects to train our model</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We evaluated the accuracy of each model and determined the best </a:t>
            </a:r>
            <a:r>
              <a:rPr lang="en-US" sz="2400" dirty="0" err="1">
                <a:solidFill>
                  <a:schemeClr val="accent3">
                    <a:lumMod val="25000"/>
                  </a:schemeClr>
                </a:solidFill>
                <a:latin typeface="Arial" panose="020B0604020202020204" pitchFamily="34" charset="0"/>
                <a:cs typeface="Arial" panose="020B0604020202020204" pitchFamily="34" charset="0"/>
              </a:rPr>
              <a:t>hyperparamters</a:t>
            </a:r>
            <a:r>
              <a:rPr lang="en-US" sz="2400" dirty="0">
                <a:solidFill>
                  <a:schemeClr val="accent3">
                    <a:lumMod val="25000"/>
                  </a:schemeClr>
                </a:solidFill>
                <a:latin typeface="Arial" panose="020B0604020202020204" pitchFamily="34" charset="0"/>
                <a:cs typeface="Arial" panose="020B0604020202020204" pitchFamily="34" charset="0"/>
              </a:rPr>
              <a:t> for each type of algorithm before plotting the Confusion Matrix</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We continued to tune our models and found the best performing classification model based on the best accuracy score.</a:t>
            </a:r>
          </a:p>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The link to my notebook is </a:t>
            </a:r>
            <a:r>
              <a:rPr lang="en-US" sz="2400" dirty="0">
                <a:solidFill>
                  <a:schemeClr val="accent1"/>
                </a:solidFill>
                <a:latin typeface="Arial" panose="020B0604020202020204" pitchFamily="34" charset="0"/>
                <a:cs typeface="Arial" panose="020B0604020202020204" pitchFamily="34" charset="0"/>
              </a:rPr>
              <a:t>https://</a:t>
            </a:r>
            <a:r>
              <a:rPr lang="en-US" sz="2400" dirty="0" err="1">
                <a:solidFill>
                  <a:schemeClr val="accent1"/>
                </a:solidFill>
                <a:latin typeface="Arial" panose="020B0604020202020204" pitchFamily="34" charset="0"/>
                <a:cs typeface="Arial" panose="020B0604020202020204" pitchFamily="34" charset="0"/>
              </a:rPr>
              <a:t>github.com</a:t>
            </a:r>
            <a:r>
              <a:rPr lang="en-US" sz="2400" dirty="0">
                <a:solidFill>
                  <a:schemeClr val="accent1"/>
                </a:solidFill>
                <a:latin typeface="Arial" panose="020B0604020202020204" pitchFamily="34" charset="0"/>
                <a:cs typeface="Arial" panose="020B0604020202020204" pitchFamily="34" charset="0"/>
              </a:rPr>
              <a:t>/</a:t>
            </a:r>
            <a:r>
              <a:rPr lang="en-US" sz="2400" dirty="0" err="1">
                <a:solidFill>
                  <a:schemeClr val="accent1"/>
                </a:solidFill>
                <a:latin typeface="Arial" panose="020B0604020202020204" pitchFamily="34" charset="0"/>
                <a:cs typeface="Arial" panose="020B0604020202020204" pitchFamily="34" charset="0"/>
              </a:rPr>
              <a:t>kianmessi</a:t>
            </a:r>
            <a:r>
              <a:rPr lang="en-US" sz="2400" dirty="0">
                <a:solidFill>
                  <a:schemeClr val="accent1"/>
                </a:solidFill>
                <a:latin typeface="Arial" panose="020B0604020202020204" pitchFamily="34" charset="0"/>
                <a:cs typeface="Arial" panose="020B0604020202020204" pitchFamily="34" charset="0"/>
              </a:rPr>
              <a:t>/SpaceX/blob/main/IBM-DS0321EN-SkillsNetwork_labs_module_4_SpaceX_Machine_Learning_Prediction_Part_5.jupyterlite.ipynb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Exploratory data analysis results</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9881" y="2023920"/>
            <a:ext cx="999586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plot shows us the greater the flight number at a launch site, the greater its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B4D557FA-E0D9-B145-BBFF-7BE5EDB51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95" y="3376312"/>
            <a:ext cx="11610209" cy="226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1765" y="2047300"/>
            <a:ext cx="1096789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we can see that as Payload Mass increases, the higher the success rate of the landing generally.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5FECBDF1-49A7-194A-ACF2-E0BB393CD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86" y="3580473"/>
            <a:ext cx="10804849" cy="2111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Executive Summary</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Introduction</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Methodology</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Results</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245838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SSO, and VLEO are the orbit types with the highest success rates.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3C10F41E-2CB2-0F4C-81ED-AE7A695E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423" y="1785168"/>
            <a:ext cx="8217066" cy="410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96879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shows that in the LEO orbit, success is positively correlated to the number of flights however in the GTO orbit, there appears to be no relationship between success rate and number of flights.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F5F3F5D9-0DA1-3B44-A234-6C48F32CB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94" y="3429000"/>
            <a:ext cx="11285611" cy="220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51559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shown that as payloads get heavier, the rate of successful landings increases for the LEO, ISS, and PO orbit types.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283A055C-107C-E24A-AFE1-F81772463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58" y="3543262"/>
            <a:ext cx="11406502" cy="22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92644"/>
            <a:ext cx="231384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has steadily increased on average from the years of 2013-2020.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52ED4E45-AACF-0849-8DC5-27D34D0E1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248" y="1658968"/>
            <a:ext cx="8157882" cy="4078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6537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DISTINCT function was used in our query to show all the unique launch site names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3C4EFC3-BEF5-F447-9E9C-8E1DCE170FE9}"/>
              </a:ext>
            </a:extLst>
          </p:cNvPr>
          <p:cNvPicPr>
            <a:picLocks noChangeAspect="1"/>
          </p:cNvPicPr>
          <p:nvPr/>
        </p:nvPicPr>
        <p:blipFill>
          <a:blip r:embed="rId3"/>
          <a:stretch>
            <a:fillRect/>
          </a:stretch>
        </p:blipFill>
        <p:spPr>
          <a:xfrm>
            <a:off x="5588166" y="182562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was used to filter and display the first 5 records of launch sites that began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7DA1380-39A5-8B48-AF5A-9CD2A109D369}"/>
              </a:ext>
            </a:extLst>
          </p:cNvPr>
          <p:cNvPicPr>
            <a:picLocks noChangeAspect="1"/>
          </p:cNvPicPr>
          <p:nvPr/>
        </p:nvPicPr>
        <p:blipFill>
          <a:blip r:embed="rId3"/>
          <a:stretch>
            <a:fillRect/>
          </a:stretch>
        </p:blipFill>
        <p:spPr>
          <a:xfrm>
            <a:off x="770010" y="2868176"/>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46729" y="1825625"/>
            <a:ext cx="831924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calculated the total payload mass carried by boosters launched by NASA (CRS) 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9E32BA3-7268-664C-A771-A90BE83D39BA}"/>
              </a:ext>
            </a:extLst>
          </p:cNvPr>
          <p:cNvPicPr>
            <a:picLocks noChangeAspect="1"/>
          </p:cNvPicPr>
          <p:nvPr/>
        </p:nvPicPr>
        <p:blipFill>
          <a:blip r:embed="rId3"/>
          <a:stretch>
            <a:fillRect/>
          </a:stretch>
        </p:blipFill>
        <p:spPr>
          <a:xfrm>
            <a:off x="2320176" y="308342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4824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calculated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2CC82C4-01EC-AE4F-95C9-DA095524EE5E}"/>
              </a:ext>
            </a:extLst>
          </p:cNvPr>
          <p:cNvPicPr>
            <a:picLocks noChangeAspect="1"/>
          </p:cNvPicPr>
          <p:nvPr/>
        </p:nvPicPr>
        <p:blipFill>
          <a:blip r:embed="rId3"/>
          <a:stretch>
            <a:fillRect/>
          </a:stretch>
        </p:blipFill>
        <p:spPr>
          <a:xfrm>
            <a:off x="1425568" y="2545213"/>
            <a:ext cx="8660804" cy="3480360"/>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 was used to list the date when the first successful landing outcome in ground pad was achieved.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2E9D0B9-DB8D-4B45-8BC3-BF995F17FD65}"/>
              </a:ext>
            </a:extLst>
          </p:cNvPr>
          <p:cNvPicPr>
            <a:picLocks noChangeAspect="1"/>
          </p:cNvPicPr>
          <p:nvPr/>
        </p:nvPicPr>
        <p:blipFill>
          <a:blip r:embed="rId3"/>
          <a:stretch>
            <a:fillRect/>
          </a:stretch>
        </p:blipFill>
        <p:spPr>
          <a:xfrm>
            <a:off x="1499385" y="2746775"/>
            <a:ext cx="9056850" cy="361265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9366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query we used the WHERE and AND functions to filter and list the names of the drone ship landings that were successful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9AA6E21D-F992-3C4E-8BF3-F0A46B5A9867}"/>
              </a:ext>
            </a:extLst>
          </p:cNvPr>
          <p:cNvPicPr>
            <a:picLocks noChangeAspect="1"/>
          </p:cNvPicPr>
          <p:nvPr/>
        </p:nvPicPr>
        <p:blipFill>
          <a:blip r:embed="rId3"/>
          <a:stretch>
            <a:fillRect/>
          </a:stretch>
        </p:blipFill>
        <p:spPr>
          <a:xfrm>
            <a:off x="5448549" y="1575377"/>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19121" y="1354936"/>
            <a:ext cx="5417581"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Summary of methodologies</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Data Collection through API</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Data Collection with Web Scraping</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Data Wrangling</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Exploratory Data Analysis with SQL</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Exploratory Data Analysis with Data Visualization</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Interactive Visual Analytics with Folium</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Visual Dashboard with Plotly Dash</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Machine Learning Prediction</a:t>
            </a: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Summary of all results</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Exploratory Data Analysis</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Interactive Visual Analytics</a:t>
            </a:r>
          </a:p>
          <a:p>
            <a:pPr lvl="1">
              <a:lnSpc>
                <a:spcPct val="100000"/>
              </a:lnSpc>
              <a:spcBef>
                <a:spcPts val="1400"/>
              </a:spcBef>
              <a:buFontTx/>
              <a:buChar char="-"/>
            </a:pPr>
            <a:r>
              <a:rPr lang="en-US" sz="1600" dirty="0">
                <a:solidFill>
                  <a:schemeClr val="accent3">
                    <a:lumMod val="25000"/>
                  </a:schemeClr>
                </a:solidFill>
                <a:latin typeface="Arial" panose="020B0604020202020204" pitchFamily="34" charset="0"/>
                <a:cs typeface="Arial" panose="020B0604020202020204" pitchFamily="34" charset="0"/>
              </a:rPr>
              <a:t>Predictive Modeling</a:t>
            </a:r>
          </a:p>
          <a:p>
            <a:pPr marL="0" indent="0">
              <a:lnSpc>
                <a:spcPct val="100000"/>
              </a:lnSpc>
              <a:spcBef>
                <a:spcPts val="1400"/>
              </a:spcBef>
              <a:buNone/>
            </a:pPr>
            <a:endParaRPr lang="en-US" sz="20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7907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our query, we used the WHERE and % functions to list the total number of successful and failure mission outcomes of 100 and 1, respectively.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3A82134-5757-C242-8F5B-3D5C8E0EE0B6}"/>
              </a:ext>
            </a:extLst>
          </p:cNvPr>
          <p:cNvPicPr>
            <a:picLocks noChangeAspect="1"/>
          </p:cNvPicPr>
          <p:nvPr/>
        </p:nvPicPr>
        <p:blipFill>
          <a:blip r:embed="rId3"/>
          <a:stretch>
            <a:fillRect/>
          </a:stretch>
        </p:blipFill>
        <p:spPr>
          <a:xfrm>
            <a:off x="6524313" y="139221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16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 subquery with a MAX function in the WHERE function to list the names of the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1A30EB8-E474-8E45-BB32-76AB3AD7F0B8}"/>
              </a:ext>
            </a:extLst>
          </p:cNvPr>
          <p:cNvPicPr>
            <a:picLocks noChangeAspect="1"/>
          </p:cNvPicPr>
          <p:nvPr/>
        </p:nvPicPr>
        <p:blipFill>
          <a:blip r:embed="rId3"/>
          <a:stretch>
            <a:fillRect/>
          </a:stretch>
        </p:blipFill>
        <p:spPr>
          <a:xfrm>
            <a:off x="5821589" y="1425820"/>
            <a:ext cx="5786366" cy="465802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our query, we combined the WHERE, LIKE, AND, and BETWEEN functions to list the booster version, launch site, and landing outcome for all failed drone ship landing outcomes in the year of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6E61C8F-8720-E543-84AD-D95CEA9D706F}"/>
              </a:ext>
            </a:extLst>
          </p:cNvPr>
          <p:cNvPicPr>
            <a:picLocks noChangeAspect="1"/>
          </p:cNvPicPr>
          <p:nvPr/>
        </p:nvPicPr>
        <p:blipFill>
          <a:blip r:embed="rId3"/>
          <a:stretch>
            <a:fillRect/>
          </a:stretch>
        </p:blipFill>
        <p:spPr>
          <a:xfrm>
            <a:off x="1913801" y="3109743"/>
            <a:ext cx="8601798" cy="306722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3912" y="1575377"/>
            <a:ext cx="4465378"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In our query, we selected both landing outcomes and their COUNT in the data by using the WHERE function to filter for landing outcomes BETWEEN 2010-06-04 to 2017-03-20.</a:t>
            </a:r>
          </a:p>
          <a:p>
            <a:pPr>
              <a:spcBef>
                <a:spcPts val="1400"/>
              </a:spcBef>
            </a:pPr>
            <a:r>
              <a:rPr lang="en-US" sz="2400" dirty="0">
                <a:latin typeface="Abadi" panose="020B0604020104020204" pitchFamily="34" charset="0"/>
              </a:rPr>
              <a:t>We applied the GROUP By and ORDER BY functions to order the  grouped landing outcomes in descending order of their 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E5F4E16-5CA4-4B4F-8252-8BCEE284F6D7}"/>
              </a:ext>
            </a:extLst>
          </p:cNvPr>
          <p:cNvPicPr>
            <a:picLocks noChangeAspect="1"/>
          </p:cNvPicPr>
          <p:nvPr/>
        </p:nvPicPr>
        <p:blipFill>
          <a:blip r:embed="rId3"/>
          <a:stretch>
            <a:fillRect/>
          </a:stretch>
        </p:blipFill>
        <p:spPr>
          <a:xfrm>
            <a:off x="5473513" y="1575377"/>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18336" y="2558406"/>
            <a:ext cx="6277306" cy="2796595"/>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Global Launch Sites</a:t>
            </a:r>
          </a:p>
        </p:txBody>
      </p:sp>
      <p:pic>
        <p:nvPicPr>
          <p:cNvPr id="8194" name="Picture 2">
            <a:extLst>
              <a:ext uri="{FF2B5EF4-FFF2-40B4-BE49-F238E27FC236}">
                <a16:creationId xmlns:a16="http://schemas.microsoft.com/office/drawing/2014/main" id="{B9E8089B-B824-6A43-94B3-55698C876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260" y="1421452"/>
            <a:ext cx="9071229" cy="46041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8B029B-548B-6B44-B2D0-C05BC9D751EA}"/>
              </a:ext>
            </a:extLst>
          </p:cNvPr>
          <p:cNvSpPr txBox="1"/>
          <p:nvPr/>
        </p:nvSpPr>
        <p:spPr>
          <a:xfrm>
            <a:off x="286871" y="1421452"/>
            <a:ext cx="2476389"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badi MT Condensed Light" panose="020B0306030101010103" pitchFamily="34" charset="77"/>
              </a:rPr>
              <a:t>The map clearly shows that all SpaceX launch sites lie on either coast of the United States of America, particularly in Southern California and Eastern Florida.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9000" y="1700156"/>
            <a:ext cx="367648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For the Florida Launch Site shown to the right (CCAFS SLC-40), the green markers indicate successful launches, while the red markers represent failed attempts.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Successes and Failures</a:t>
            </a:r>
          </a:p>
        </p:txBody>
      </p:sp>
      <p:pic>
        <p:nvPicPr>
          <p:cNvPr id="9218" name="Picture 2">
            <a:extLst>
              <a:ext uri="{FF2B5EF4-FFF2-40B4-BE49-F238E27FC236}">
                <a16:creationId xmlns:a16="http://schemas.microsoft.com/office/drawing/2014/main" id="{A8DF7491-1634-C342-9A80-7737382B9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484" y="1674235"/>
            <a:ext cx="777350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6928" y="1710748"/>
            <a:ext cx="2744155" cy="43148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shows the distance from the CCAFS SLC-40 launch site in Florida to the coast as 0.90 km. In general, we can see that all launch sites are located close to cities, but keep their distance from cities, railways, and highways.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10244" name="Picture 4">
            <a:extLst>
              <a:ext uri="{FF2B5EF4-FFF2-40B4-BE49-F238E27FC236}">
                <a16:creationId xmlns:a16="http://schemas.microsoft.com/office/drawing/2014/main" id="{AA7FB4FA-78B6-CB4A-A1E7-193F98A13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109" y="1710748"/>
            <a:ext cx="8336162" cy="387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By Launch Site</a:t>
            </a:r>
          </a:p>
        </p:txBody>
      </p:sp>
      <p:pic>
        <p:nvPicPr>
          <p:cNvPr id="6" name="Content Placeholder 3">
            <a:extLst>
              <a:ext uri="{FF2B5EF4-FFF2-40B4-BE49-F238E27FC236}">
                <a16:creationId xmlns:a16="http://schemas.microsoft.com/office/drawing/2014/main" id="{A2676B2F-DBCB-7D4E-91F0-F31FCA981405}"/>
              </a:ext>
            </a:extLst>
          </p:cNvPr>
          <p:cNvPicPr>
            <a:picLocks noChangeAspect="1"/>
          </p:cNvPicPr>
          <p:nvPr/>
        </p:nvPicPr>
        <p:blipFill>
          <a:blip r:embed="rId3"/>
          <a:stretch>
            <a:fillRect/>
          </a:stretch>
        </p:blipFill>
        <p:spPr>
          <a:xfrm>
            <a:off x="734028" y="1330430"/>
            <a:ext cx="10515600" cy="469514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962150" cy="48966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Project background and context:</a:t>
            </a:r>
          </a:p>
          <a:p>
            <a:pPr marL="457200" lvl="1" indent="0">
              <a:spcBef>
                <a:spcPts val="1400"/>
              </a:spcBef>
              <a:buNone/>
            </a:pPr>
            <a:r>
              <a:rPr lang="en-US" sz="1600" b="0" i="0" dirty="0">
                <a:solidFill>
                  <a:srgbClr val="333333"/>
                </a:solidFill>
                <a:effectLst/>
                <a:latin typeface="Arial" panose="020B0604020202020204" pitchFamily="34" charset="0"/>
                <a:cs typeface="Arial" panose="020B0604020202020204" pitchFamily="34" charset="0"/>
              </a:rPr>
              <a:t>Space 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endParaRPr lang="en-US" sz="1600" dirty="0">
              <a:solidFill>
                <a:schemeClr val="accent3">
                  <a:lumMod val="25000"/>
                </a:schemeClr>
              </a:solidFill>
              <a:latin typeface="Arial" panose="020B0604020202020204" pitchFamily="34" charset="0"/>
              <a:cs typeface="Arial" panose="020B0604020202020204" pitchFamily="34" charset="0"/>
            </a:endParaRPr>
          </a:p>
          <a:p>
            <a:pPr>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Problems we want to find answers:</a:t>
            </a:r>
          </a:p>
          <a:p>
            <a:pPr marL="800100" lvl="1" indent="-342900">
              <a:spcBef>
                <a:spcPts val="1400"/>
              </a:spcBef>
              <a:buFont typeface="+mj-lt"/>
              <a:buAutoNum type="arabicPeriod"/>
            </a:pPr>
            <a:r>
              <a:rPr lang="en-US" sz="1600" dirty="0">
                <a:solidFill>
                  <a:schemeClr val="accent3">
                    <a:lumMod val="25000"/>
                  </a:schemeClr>
                </a:solidFill>
                <a:latin typeface="Arial" panose="020B0604020202020204" pitchFamily="34" charset="0"/>
                <a:cs typeface="Arial" panose="020B0604020202020204" pitchFamily="34" charset="0"/>
              </a:rPr>
              <a:t>What factors determine if the rocket will land successfully?</a:t>
            </a:r>
          </a:p>
          <a:p>
            <a:pPr marL="800100" lvl="1" indent="-342900">
              <a:spcBef>
                <a:spcPts val="1400"/>
              </a:spcBef>
              <a:buFont typeface="+mj-lt"/>
              <a:buAutoNum type="arabicPeriod"/>
            </a:pPr>
            <a:r>
              <a:rPr lang="en-US" sz="1600" dirty="0">
                <a:solidFill>
                  <a:schemeClr val="accent3">
                    <a:lumMod val="25000"/>
                  </a:schemeClr>
                </a:solidFill>
                <a:latin typeface="Arial" panose="020B0604020202020204" pitchFamily="34" charset="0"/>
                <a:cs typeface="Arial" panose="020B0604020202020204" pitchFamily="34" charset="0"/>
              </a:rPr>
              <a:t>What is the relationship between various features that determine the success rate of a landing?</a:t>
            </a:r>
          </a:p>
          <a:p>
            <a:pPr marL="800100" lvl="1" indent="-342900">
              <a:spcBef>
                <a:spcPts val="1400"/>
              </a:spcBef>
              <a:buFont typeface="+mj-lt"/>
              <a:buAutoNum type="arabicPeriod"/>
            </a:pPr>
            <a:r>
              <a:rPr lang="en-US" sz="1600" dirty="0">
                <a:solidFill>
                  <a:schemeClr val="accent3">
                    <a:lumMod val="25000"/>
                  </a:schemeClr>
                </a:solidFill>
                <a:latin typeface="Arial" panose="020B0604020202020204" pitchFamily="34" charset="0"/>
                <a:cs typeface="Arial" panose="020B0604020202020204" pitchFamily="34" charset="0"/>
              </a:rPr>
              <a:t>What operating conditions needs to be in place to ensure a successful landing program.</a:t>
            </a:r>
          </a:p>
          <a:p>
            <a:pPr marL="0" indent="0">
              <a:spcBef>
                <a:spcPts val="1400"/>
              </a:spcBef>
              <a:buNone/>
            </a:pPr>
            <a:endParaRPr lang="en-US" sz="1600"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pic>
        <p:nvPicPr>
          <p:cNvPr id="6" name="Content Placeholder 3">
            <a:extLst>
              <a:ext uri="{FF2B5EF4-FFF2-40B4-BE49-F238E27FC236}">
                <a16:creationId xmlns:a16="http://schemas.microsoft.com/office/drawing/2014/main" id="{9440CFC5-982B-174C-80ED-06DE44E13C10}"/>
              </a:ext>
            </a:extLst>
          </p:cNvPr>
          <p:cNvPicPr>
            <a:picLocks noChangeAspect="1"/>
          </p:cNvPicPr>
          <p:nvPr/>
        </p:nvPicPr>
        <p:blipFill>
          <a:blip r:embed="rId3"/>
          <a:stretch>
            <a:fillRect/>
          </a:stretch>
        </p:blipFill>
        <p:spPr>
          <a:xfrm>
            <a:off x="1362636" y="1398494"/>
            <a:ext cx="8936908" cy="509403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 Across All Launch Sites</a:t>
            </a:r>
          </a:p>
        </p:txBody>
      </p:sp>
      <p:pic>
        <p:nvPicPr>
          <p:cNvPr id="6" name="Content Placeholder 3" descr="Graphical user interface, application&#10;&#10;Description automatically generated">
            <a:extLst>
              <a:ext uri="{FF2B5EF4-FFF2-40B4-BE49-F238E27FC236}">
                <a16:creationId xmlns:a16="http://schemas.microsoft.com/office/drawing/2014/main" id="{72771207-6F5B-B043-A2E7-B9278DB9B6C5}"/>
              </a:ext>
            </a:extLst>
          </p:cNvPr>
          <p:cNvPicPr>
            <a:picLocks noChangeAspect="1"/>
          </p:cNvPicPr>
          <p:nvPr/>
        </p:nvPicPr>
        <p:blipFill>
          <a:blip r:embed="rId3"/>
          <a:stretch>
            <a:fillRect/>
          </a:stretch>
        </p:blipFill>
        <p:spPr>
          <a:xfrm>
            <a:off x="363538" y="1699687"/>
            <a:ext cx="11464924" cy="412737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718696"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greatest classification accuracy of 0.873</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F457F3DA-D71C-B043-87E6-9769FCFBF2F1}"/>
              </a:ext>
            </a:extLst>
          </p:cNvPr>
          <p:cNvPicPr>
            <a:picLocks noChangeAspect="1"/>
          </p:cNvPicPr>
          <p:nvPr/>
        </p:nvPicPr>
        <p:blipFill>
          <a:blip r:embed="rId3"/>
          <a:stretch>
            <a:fillRect/>
          </a:stretch>
        </p:blipFill>
        <p:spPr>
          <a:xfrm>
            <a:off x="211744" y="2269170"/>
            <a:ext cx="11768512" cy="35011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37168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is used to show how the decision tree classifier can distinguish between the different classes, however the 3 false positives reported by the matrix are a cause for concern of its accuracy.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62DBA7BB-23E2-3046-92F8-1C5F6482E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0048" y="1376486"/>
            <a:ext cx="6466541" cy="484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51559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larger the flight number at a launch site, the greater the success rate.</a:t>
            </a:r>
          </a:p>
          <a:p>
            <a:pPr>
              <a:lnSpc>
                <a:spcPct val="100000"/>
              </a:lnSpc>
              <a:spcBef>
                <a:spcPts val="1400"/>
              </a:spcBef>
            </a:pPr>
            <a:r>
              <a:rPr lang="en-US" sz="2200" dirty="0">
                <a:latin typeface="Arial" panose="020B0604020202020204" pitchFamily="34" charset="0"/>
                <a:cs typeface="Arial" panose="020B0604020202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Orbits </a:t>
            </a:r>
            <a:r>
              <a:rPr lang="en-US" sz="2200" dirty="0">
                <a:latin typeface="Arial" panose="020B0604020202020204" pitchFamily="34" charset="0"/>
                <a:cs typeface="Arial" panose="020B0604020202020204" pitchFamily="34" charset="0"/>
              </a:rPr>
              <a:t>ES-L1, GEO, HEO, SSO, VLEO had the most success rate.</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Launch sites are located close to coastlines, but away from cities and highways.</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KSC LC-39A had the most successful launches of any site.</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Low weight payloads have higher success rates.</a:t>
            </a: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Decision tree classifier is the best machine learning algorithm for our application, with only a few Type 1 errors.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tune, and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61489" y="2075873"/>
            <a:ext cx="4231480" cy="4351338"/>
          </a:xfrm>
          <a:prstGeom prst="rect">
            <a:avLst/>
          </a:prstGeom>
        </p:spPr>
        <p:txBody>
          <a:bodyPr/>
          <a:lstStyle/>
          <a:p>
            <a:pPr marL="514350" indent="-514350">
              <a:buFont typeface="+mj-lt"/>
              <a:buAutoNum type="arabicPeriod"/>
            </a:pPr>
            <a:r>
              <a:rPr lang="en-US" sz="2400" dirty="0">
                <a:latin typeface="Arial" panose="020B0604020202020204" pitchFamily="34" charset="0"/>
                <a:cs typeface="Arial" panose="020B0604020202020204" pitchFamily="34" charset="0"/>
              </a:rPr>
              <a:t>Get data from SpaceX API</a:t>
            </a:r>
          </a:p>
          <a:p>
            <a:pPr marL="514350" indent="-514350">
              <a:buFont typeface="+mj-lt"/>
              <a:buAutoNum type="arabicPeriod"/>
            </a:pPr>
            <a:r>
              <a:rPr lang="en-US" sz="2400" dirty="0">
                <a:latin typeface="Arial" panose="020B0604020202020204" pitchFamily="34" charset="0"/>
                <a:cs typeface="Arial" panose="020B0604020202020204" pitchFamily="34" charset="0"/>
              </a:rPr>
              <a:t>Convert data into pandas </a:t>
            </a:r>
            <a:r>
              <a:rPr lang="en-US" sz="2400" dirty="0" err="1">
                <a:latin typeface="Arial" panose="020B0604020202020204" pitchFamily="34" charset="0"/>
                <a:cs typeface="Arial" panose="020B0604020202020204" pitchFamily="34" charset="0"/>
              </a:rPr>
              <a:t>dataframe</a:t>
            </a:r>
            <a:r>
              <a:rPr lang="en-US" sz="2400" dirty="0">
                <a:latin typeface="Arial" panose="020B0604020202020204" pitchFamily="34" charset="0"/>
                <a:cs typeface="Arial" panose="020B0604020202020204" pitchFamily="34" charset="0"/>
              </a:rPr>
              <a:t> using json function</a:t>
            </a:r>
          </a:p>
          <a:p>
            <a:pPr marL="514350" indent="-514350">
              <a:buFont typeface="+mj-lt"/>
              <a:buAutoNum type="arabicPeriod"/>
            </a:pPr>
            <a:r>
              <a:rPr lang="en-US" sz="2400" dirty="0">
                <a:latin typeface="Arial" panose="020B0604020202020204" pitchFamily="34" charset="0"/>
                <a:cs typeface="Arial" panose="020B0604020202020204" pitchFamily="34" charset="0"/>
              </a:rPr>
              <a:t>Filter </a:t>
            </a:r>
            <a:r>
              <a:rPr lang="en-US" sz="2400" dirty="0" err="1">
                <a:latin typeface="Arial" panose="020B0604020202020204" pitchFamily="34" charset="0"/>
                <a:cs typeface="Arial" panose="020B0604020202020204" pitchFamily="34" charset="0"/>
              </a:rPr>
              <a:t>dataframe</a:t>
            </a:r>
            <a:r>
              <a:rPr lang="en-US" sz="2400" dirty="0">
                <a:latin typeface="Arial" panose="020B0604020202020204" pitchFamily="34" charset="0"/>
                <a:cs typeface="Arial" panose="020B0604020202020204" pitchFamily="34" charset="0"/>
              </a:rPr>
              <a:t> by filling in missing values</a:t>
            </a:r>
          </a:p>
          <a:p>
            <a:pPr marL="514350" indent="-514350">
              <a:buFont typeface="+mj-lt"/>
              <a:buAutoNum type="arabicPeriod"/>
            </a:pPr>
            <a:r>
              <a:rPr lang="en-US" sz="2400" dirty="0">
                <a:latin typeface="Arial" panose="020B0604020202020204" pitchFamily="34" charset="0"/>
                <a:cs typeface="Arial" panose="020B0604020202020204" pitchFamily="34" charset="0"/>
              </a:rPr>
              <a:t>Export to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id="{6E4F26A0-4B81-A346-BB0A-1CFFB3B45B92}"/>
              </a:ext>
            </a:extLst>
          </p:cNvPr>
          <p:cNvSpPr txBox="1">
            <a:spLocks/>
          </p:cNvSpPr>
          <p:nvPr/>
        </p:nvSpPr>
        <p:spPr>
          <a:xfrm>
            <a:off x="6483926" y="2075873"/>
            <a:ext cx="423148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400" dirty="0">
                <a:latin typeface="Arial" panose="020B0604020202020204" pitchFamily="34" charset="0"/>
                <a:cs typeface="Arial" panose="020B0604020202020204" pitchFamily="34" charset="0"/>
              </a:rPr>
              <a:t>Web scraping from Wikipedia using </a:t>
            </a:r>
            <a:r>
              <a:rPr lang="en-US" sz="2400" dirty="0" err="1">
                <a:latin typeface="Arial" panose="020B0604020202020204" pitchFamily="34" charset="0"/>
                <a:cs typeface="Arial" panose="020B0604020202020204" pitchFamily="34" charset="0"/>
              </a:rPr>
              <a:t>BeautifulSoup</a:t>
            </a:r>
            <a:r>
              <a:rPr lang="en-US" sz="2400" dirty="0">
                <a:latin typeface="Arial" panose="020B0604020202020204" pitchFamily="34" charset="0"/>
                <a:cs typeface="Arial" panose="020B0604020202020204" pitchFamily="34" charset="0"/>
              </a:rPr>
              <a:t> function</a:t>
            </a:r>
          </a:p>
          <a:p>
            <a:pPr marL="514350" indent="-514350">
              <a:buFont typeface="+mj-lt"/>
              <a:buAutoNum type="arabicPeriod"/>
            </a:pPr>
            <a:r>
              <a:rPr lang="en-US" sz="2400" dirty="0">
                <a:latin typeface="Arial" panose="020B0604020202020204" pitchFamily="34" charset="0"/>
                <a:cs typeface="Arial" panose="020B0604020202020204" pitchFamily="34" charset="0"/>
              </a:rPr>
              <a:t>Extract HTML table, parse table, and convert into pandas </a:t>
            </a:r>
            <a:r>
              <a:rPr lang="en-US" sz="2400" dirty="0" err="1">
                <a:latin typeface="Arial" panose="020B0604020202020204" pitchFamily="34" charset="0"/>
                <a:cs typeface="Arial" panose="020B0604020202020204" pitchFamily="34" charset="0"/>
              </a:rPr>
              <a:t>dataframe</a:t>
            </a:r>
            <a:endParaRPr lang="en-US" sz="2400" dirty="0">
              <a:latin typeface="Arial" panose="020B0604020202020204" pitchFamily="34" charset="0"/>
              <a:cs typeface="Arial" panose="020B0604020202020204" pitchFamily="34" charset="0"/>
            </a:endParaRPr>
          </a:p>
          <a:p>
            <a:pPr marL="514350" indent="-514350">
              <a:buFont typeface="+mj-lt"/>
              <a:buAutoNum type="arabicPeriod"/>
            </a:pPr>
            <a:r>
              <a:rPr lang="en-US" sz="2400" dirty="0">
                <a:latin typeface="Arial" panose="020B0604020202020204" pitchFamily="34" charset="0"/>
                <a:cs typeface="Arial" panose="020B0604020202020204" pitchFamily="34" charset="0"/>
              </a:rPr>
              <a:t>Export to csv file</a:t>
            </a:r>
          </a:p>
        </p:txBody>
      </p:sp>
      <p:sp>
        <p:nvSpPr>
          <p:cNvPr id="3" name="TextBox 2">
            <a:extLst>
              <a:ext uri="{FF2B5EF4-FFF2-40B4-BE49-F238E27FC236}">
                <a16:creationId xmlns:a16="http://schemas.microsoft.com/office/drawing/2014/main" id="{A6B81954-494C-A849-845E-B380D3FDABF8}"/>
              </a:ext>
            </a:extLst>
          </p:cNvPr>
          <p:cNvSpPr txBox="1"/>
          <p:nvPr/>
        </p:nvSpPr>
        <p:spPr>
          <a:xfrm>
            <a:off x="2757055" y="1399309"/>
            <a:ext cx="3338945"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API</a:t>
            </a:r>
          </a:p>
        </p:txBody>
      </p:sp>
      <p:sp>
        <p:nvSpPr>
          <p:cNvPr id="4" name="TextBox 3">
            <a:extLst>
              <a:ext uri="{FF2B5EF4-FFF2-40B4-BE49-F238E27FC236}">
                <a16:creationId xmlns:a16="http://schemas.microsoft.com/office/drawing/2014/main" id="{41350120-60BB-2D46-88D9-FFF534BBB49C}"/>
              </a:ext>
            </a:extLst>
          </p:cNvPr>
          <p:cNvSpPr txBox="1"/>
          <p:nvPr/>
        </p:nvSpPr>
        <p:spPr>
          <a:xfrm>
            <a:off x="7245928" y="1399309"/>
            <a:ext cx="3117272"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Web Scraping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called the get request to the SpaceX API to retrieve the data, then converted it to a pandas </a:t>
            </a:r>
            <a:r>
              <a:rPr lang="en-US" sz="2200" dirty="0" err="1">
                <a:solidFill>
                  <a:schemeClr val="accent3">
                    <a:lumMod val="25000"/>
                  </a:schemeClr>
                </a:solidFill>
                <a:latin typeface="Arial" panose="020B0604020202020204" pitchFamily="34" charset="0"/>
                <a:cs typeface="Arial" panose="020B0604020202020204" pitchFamily="34" charset="0"/>
              </a:rPr>
              <a:t>dataframe</a:t>
            </a:r>
            <a:r>
              <a:rPr lang="en-US" sz="2200" dirty="0">
                <a:solidFill>
                  <a:schemeClr val="accent3">
                    <a:lumMod val="25000"/>
                  </a:schemeClr>
                </a:solidFill>
                <a:latin typeface="Arial" panose="020B0604020202020204" pitchFamily="34" charset="0"/>
                <a:cs typeface="Arial" panose="020B0604020202020204" pitchFamily="34" charset="0"/>
              </a:rPr>
              <a:t>, before finally cleaning and filling in any missing values.</a:t>
            </a: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my notebook is </a:t>
            </a:r>
            <a:r>
              <a:rPr lang="en-US" sz="2200" dirty="0">
                <a:solidFill>
                  <a:schemeClr val="accent1"/>
                </a:solidFill>
                <a:latin typeface="Arial" panose="020B0604020202020204" pitchFamily="34" charset="0"/>
                <a:cs typeface="Arial" panose="020B0604020202020204" pitchFamily="34" charset="0"/>
              </a:rPr>
              <a:t>https://</a:t>
            </a:r>
            <a:r>
              <a:rPr lang="en-US" sz="2200" dirty="0" err="1">
                <a:solidFill>
                  <a:schemeClr val="accent1"/>
                </a:solidFill>
                <a:latin typeface="Arial" panose="020B0604020202020204" pitchFamily="34" charset="0"/>
                <a:cs typeface="Arial" panose="020B0604020202020204" pitchFamily="34" charset="0"/>
              </a:rPr>
              <a:t>github.com</a:t>
            </a:r>
            <a:r>
              <a:rPr lang="en-US" sz="2200" dirty="0">
                <a:solidFill>
                  <a:schemeClr val="accent1"/>
                </a:solidFill>
                <a:latin typeface="Arial" panose="020B0604020202020204" pitchFamily="34" charset="0"/>
                <a:cs typeface="Arial" panose="020B0604020202020204" pitchFamily="34" charset="0"/>
              </a:rPr>
              <a:t>/</a:t>
            </a:r>
            <a:r>
              <a:rPr lang="en-US" sz="2200" dirty="0" err="1">
                <a:solidFill>
                  <a:schemeClr val="accent1"/>
                </a:solidFill>
                <a:latin typeface="Arial" panose="020B0604020202020204" pitchFamily="34" charset="0"/>
                <a:cs typeface="Arial" panose="020B0604020202020204" pitchFamily="34" charset="0"/>
              </a:rPr>
              <a:t>kianmessi</a:t>
            </a:r>
            <a:r>
              <a:rPr lang="en-US" sz="2200" dirty="0">
                <a:solidFill>
                  <a:schemeClr val="accent1"/>
                </a:solidFill>
                <a:latin typeface="Arial" panose="020B0604020202020204" pitchFamily="34" charset="0"/>
                <a:cs typeface="Arial" panose="020B0604020202020204" pitchFamily="34" charset="0"/>
              </a:rPr>
              <a:t>/SpaceX/blob/main/</a:t>
            </a:r>
            <a:r>
              <a:rPr lang="en-US" sz="2200" dirty="0" err="1">
                <a:solidFill>
                  <a:schemeClr val="accent1"/>
                </a:solidFill>
                <a:latin typeface="Arial" panose="020B0604020202020204" pitchFamily="34" charset="0"/>
                <a:cs typeface="Arial" panose="020B0604020202020204" pitchFamily="34" charset="0"/>
              </a:rPr>
              <a:t>jupyter</a:t>
            </a:r>
            <a:r>
              <a:rPr lang="en-US" sz="2200" dirty="0">
                <a:solidFill>
                  <a:schemeClr val="accent1"/>
                </a:solidFill>
                <a:latin typeface="Arial" panose="020B0604020202020204" pitchFamily="34" charset="0"/>
                <a:cs typeface="Arial" panose="020B0604020202020204" pitchFamily="34" charset="0"/>
              </a:rPr>
              <a:t>-labs-</a:t>
            </a:r>
            <a:r>
              <a:rPr lang="en-US" sz="2200" dirty="0" err="1">
                <a:solidFill>
                  <a:schemeClr val="accent1"/>
                </a:solidFill>
                <a:latin typeface="Arial" panose="020B0604020202020204" pitchFamily="34" charset="0"/>
                <a:cs typeface="Arial" panose="020B0604020202020204" pitchFamily="34" charset="0"/>
              </a:rPr>
              <a:t>spacex</a:t>
            </a:r>
            <a:r>
              <a:rPr lang="en-US" sz="2200" dirty="0">
                <a:solidFill>
                  <a:schemeClr val="accent1"/>
                </a:solidFill>
                <a:latin typeface="Arial" panose="020B0604020202020204" pitchFamily="34" charset="0"/>
                <a:cs typeface="Arial" panose="020B0604020202020204" pitchFamily="34" charset="0"/>
              </a:rPr>
              <a:t>-data-collection-</a:t>
            </a:r>
            <a:r>
              <a:rPr lang="en-US" sz="2200" dirty="0" err="1">
                <a:solidFill>
                  <a:schemeClr val="accent1"/>
                </a:solidFill>
                <a:latin typeface="Arial" panose="020B0604020202020204" pitchFamily="34" charset="0"/>
                <a:cs typeface="Arial" panose="020B0604020202020204" pitchFamily="34" charset="0"/>
              </a:rPr>
              <a:t>api.ipynb</a:t>
            </a:r>
            <a:endParaRPr lang="en-US" sz="2200" dirty="0">
              <a:solidFill>
                <a:schemeClr val="accent1"/>
              </a:solidFill>
              <a:latin typeface="Arial" panose="020B0604020202020204" pitchFamily="34" charset="0"/>
              <a:cs typeface="Arial" panose="020B0604020202020204" pitchFamily="34"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EA2F0B9-41C3-9346-8ABD-B49E59B08D55}"/>
              </a:ext>
            </a:extLst>
          </p:cNvPr>
          <p:cNvPicPr>
            <a:picLocks noChangeAspect="1"/>
          </p:cNvPicPr>
          <p:nvPr/>
        </p:nvPicPr>
        <p:blipFill>
          <a:blip r:embed="rId3"/>
          <a:stretch>
            <a:fillRect/>
          </a:stretch>
        </p:blipFill>
        <p:spPr>
          <a:xfrm>
            <a:off x="6305325" y="1675823"/>
            <a:ext cx="4643244" cy="435254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first used </a:t>
            </a:r>
            <a:r>
              <a:rPr lang="en-US" sz="2200" dirty="0" err="1">
                <a:solidFill>
                  <a:schemeClr val="accent3">
                    <a:lumMod val="25000"/>
                  </a:schemeClr>
                </a:solidFill>
                <a:latin typeface="Arial" panose="020B0604020202020204" pitchFamily="34" charset="0"/>
                <a:cs typeface="Arial" panose="020B0604020202020204" pitchFamily="34" charset="0"/>
              </a:rPr>
              <a:t>BeautifulSoup</a:t>
            </a:r>
            <a:r>
              <a:rPr lang="en-US" sz="2200" dirty="0">
                <a:solidFill>
                  <a:schemeClr val="accent3">
                    <a:lumMod val="25000"/>
                  </a:schemeClr>
                </a:solidFill>
                <a:latin typeface="Arial" panose="020B0604020202020204" pitchFamily="34" charset="0"/>
                <a:cs typeface="Arial" panose="020B0604020202020204" pitchFamily="34" charset="0"/>
              </a:rPr>
              <a:t> to scrape Falcon 9 launch records from Wikipedia, then parsed the data into a pandas </a:t>
            </a:r>
            <a:r>
              <a:rPr lang="en-US" sz="2200" dirty="0" err="1">
                <a:solidFill>
                  <a:schemeClr val="accent3">
                    <a:lumMod val="25000"/>
                  </a:schemeClr>
                </a:solidFill>
                <a:latin typeface="Arial" panose="020B0604020202020204" pitchFamily="34" charset="0"/>
                <a:cs typeface="Arial" panose="020B0604020202020204" pitchFamily="34" charset="0"/>
              </a:rPr>
              <a:t>dataframe</a:t>
            </a:r>
            <a:r>
              <a:rPr lang="en-US" sz="2200" dirty="0">
                <a:solidFill>
                  <a:schemeClr val="accent3">
                    <a:lumMod val="25000"/>
                  </a:schemeClr>
                </a:solidFill>
                <a:latin typeface="Arial" panose="020B0604020202020204" pitchFamily="34" charset="0"/>
                <a:cs typeface="Arial" panose="020B0604020202020204" pitchFamily="34" charset="0"/>
              </a:rPr>
              <a:t>.</a:t>
            </a: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link to my notebook is </a:t>
            </a:r>
            <a:r>
              <a:rPr lang="en-US" sz="2200" dirty="0">
                <a:solidFill>
                  <a:schemeClr val="accent1"/>
                </a:solidFill>
                <a:latin typeface="Arial" panose="020B0604020202020204" pitchFamily="34" charset="0"/>
                <a:cs typeface="Arial" panose="020B0604020202020204" pitchFamily="34" charset="0"/>
              </a:rPr>
              <a:t>https://</a:t>
            </a:r>
            <a:r>
              <a:rPr lang="en-US" sz="2200" dirty="0" err="1">
                <a:solidFill>
                  <a:schemeClr val="accent1"/>
                </a:solidFill>
                <a:latin typeface="Arial" panose="020B0604020202020204" pitchFamily="34" charset="0"/>
                <a:cs typeface="Arial" panose="020B0604020202020204" pitchFamily="34" charset="0"/>
              </a:rPr>
              <a:t>github.com</a:t>
            </a:r>
            <a:r>
              <a:rPr lang="en-US" sz="2200" dirty="0">
                <a:solidFill>
                  <a:schemeClr val="accent1"/>
                </a:solidFill>
                <a:latin typeface="Arial" panose="020B0604020202020204" pitchFamily="34" charset="0"/>
                <a:cs typeface="Arial" panose="020B0604020202020204" pitchFamily="34" charset="0"/>
              </a:rPr>
              <a:t>/</a:t>
            </a:r>
            <a:r>
              <a:rPr lang="en-US" sz="2200" dirty="0" err="1">
                <a:solidFill>
                  <a:schemeClr val="accent1"/>
                </a:solidFill>
                <a:latin typeface="Arial" panose="020B0604020202020204" pitchFamily="34" charset="0"/>
                <a:cs typeface="Arial" panose="020B0604020202020204" pitchFamily="34" charset="0"/>
              </a:rPr>
              <a:t>kianmessi</a:t>
            </a:r>
            <a:r>
              <a:rPr lang="en-US" sz="2200" dirty="0">
                <a:solidFill>
                  <a:schemeClr val="accent1"/>
                </a:solidFill>
                <a:latin typeface="Arial" panose="020B0604020202020204" pitchFamily="34" charset="0"/>
                <a:cs typeface="Arial" panose="020B0604020202020204" pitchFamily="34" charset="0"/>
              </a:rPr>
              <a:t>/SpaceX/blob/main/</a:t>
            </a:r>
            <a:r>
              <a:rPr lang="en-US" sz="2200" dirty="0" err="1">
                <a:solidFill>
                  <a:schemeClr val="accent1"/>
                </a:solidFill>
                <a:latin typeface="Arial" panose="020B0604020202020204" pitchFamily="34" charset="0"/>
                <a:cs typeface="Arial" panose="020B0604020202020204" pitchFamily="34" charset="0"/>
              </a:rPr>
              <a:t>jupyter</a:t>
            </a:r>
            <a:r>
              <a:rPr lang="en-US" sz="2200" dirty="0">
                <a:solidFill>
                  <a:schemeClr val="accent1"/>
                </a:solidFill>
                <a:latin typeface="Arial" panose="020B0604020202020204" pitchFamily="34" charset="0"/>
                <a:cs typeface="Arial" panose="020B0604020202020204" pitchFamily="34" charset="0"/>
              </a:rPr>
              <a:t>-labs-</a:t>
            </a:r>
            <a:r>
              <a:rPr lang="en-US" sz="2200" dirty="0" err="1">
                <a:solidFill>
                  <a:schemeClr val="accent1"/>
                </a:solidFill>
                <a:latin typeface="Arial" panose="020B0604020202020204" pitchFamily="34" charset="0"/>
                <a:cs typeface="Arial" panose="020B0604020202020204" pitchFamily="34" charset="0"/>
              </a:rPr>
              <a:t>webscraping.ipynb</a:t>
            </a:r>
            <a:endParaRPr lang="en-US" sz="2200" dirty="0">
              <a:solidFill>
                <a:schemeClr val="accent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0286393-C368-E341-8554-C11FD31DFA66}"/>
              </a:ext>
            </a:extLst>
          </p:cNvPr>
          <p:cNvPicPr>
            <a:picLocks noChangeAspect="1"/>
          </p:cNvPicPr>
          <p:nvPr/>
        </p:nvPicPr>
        <p:blipFill rotWithShape="1">
          <a:blip r:embed="rId3"/>
          <a:srcRect b="2994"/>
          <a:stretch/>
        </p:blipFill>
        <p:spPr>
          <a:xfrm>
            <a:off x="6386965" y="1482195"/>
            <a:ext cx="4655614" cy="46357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16553</TotalTime>
  <Words>1929</Words>
  <Application>Microsoft Macintosh PowerPoint</Application>
  <PresentationFormat>Widescreen</PresentationFormat>
  <Paragraphs>209</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Abadi MT Condensed Light</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Kian Mohseni</cp:lastModifiedBy>
  <cp:revision>261</cp:revision>
  <dcterms:created xsi:type="dcterms:W3CDTF">2021-04-29T18:58:34Z</dcterms:created>
  <dcterms:modified xsi:type="dcterms:W3CDTF">2023-05-19T08:09:29Z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